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71" r:id="rId5"/>
    <p:sldId id="272" r:id="rId6"/>
    <p:sldId id="282" r:id="rId7"/>
    <p:sldId id="274" r:id="rId8"/>
    <p:sldId id="279" r:id="rId9"/>
    <p:sldId id="278" r:id="rId10"/>
    <p:sldId id="276" r:id="rId11"/>
    <p:sldId id="280" r:id="rId12"/>
    <p:sldId id="285" r:id="rId13"/>
    <p:sldId id="286" r:id="rId14"/>
    <p:sldId id="277" r:id="rId15"/>
    <p:sldId id="288" r:id="rId16"/>
    <p:sldId id="281" r:id="rId17"/>
    <p:sldId id="283" r:id="rId18"/>
    <p:sldId id="275" r:id="rId1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8BF7"/>
    <a:srgbClr val="009FE3"/>
    <a:srgbClr val="00BAFF"/>
    <a:srgbClr val="0C2263"/>
    <a:srgbClr val="0933A2"/>
    <a:srgbClr val="0D40B8"/>
    <a:srgbClr val="0164EB"/>
    <a:srgbClr val="0177F0"/>
    <a:srgbClr val="1062BF"/>
    <a:srgbClr val="0748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A5DBAC-7180-475A-97D4-B48A4469D095}" v="95" dt="2023-03-29T09:15:46.712"/>
    <p1510:client id="{2F038961-E561-4EEB-8B1F-296E3A0E9EE0}" v="2" dt="2023-03-28T14:34:20.806"/>
    <p1510:client id="{37333313-1C27-D735-48C8-227C940B9470}" v="47" dt="2023-03-27T19:54:21.366"/>
    <p1510:client id="{3CB7C1F6-F47C-46AC-9591-ECE0E4A57E2D}" v="30" dt="2023-03-28T15:10:43.629"/>
    <p1510:client id="{5A1DC85C-1DC8-7584-74B5-AA0487D8217B}" v="1709" dt="2023-03-27T22:35:15.603"/>
    <p1510:client id="{6B98EC2B-3E22-677E-A7A9-AB6F6D75EE63}" v="2" dt="2023-03-27T21:30:10.961"/>
    <p1510:client id="{8C4A859C-D21C-4F0C-975B-12FA58A5B700}" v="1" dt="2023-03-27T22:32:45.203"/>
    <p1510:client id="{91A21398-4EC9-406B-81FE-164F9E99AFCB}" v="119" dt="2023-03-28T14:37:48.453"/>
    <p1510:client id="{A24B22D3-6C95-4FCE-B4F8-1C2F00024120}" v="1" dt="2023-03-27T22:26:52.190"/>
    <p1510:client id="{AB3D0B2F-10F0-4EC1-AA5E-4C2F1E5E4816}" v="1" dt="2023-03-29T20:42:18.360"/>
    <p1510:client id="{BA6DD3B6-005F-4840-B8F0-966FAB42E8BC}" v="181" dt="2023-03-28T22:33:54.023"/>
    <p1510:client id="{C6BFAA62-F8C3-9B75-0ADD-99AA9A56CFA7}" v="18" dt="2023-03-27T19:50:57.729"/>
    <p1510:client id="{E516E64C-1838-452E-A10A-31ED0A437455}" v="9" dt="2023-03-28T15:14:58.0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0"/>
  </p:normalViewPr>
  <p:slideViewPr>
    <p:cSldViewPr snapToGrid="0">
      <p:cViewPr varScale="1">
        <p:scale>
          <a:sx n="111" d="100"/>
          <a:sy n="111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F8FF8F-14E1-AA46-AE59-BFB76F5A4F01}" type="datetimeFigureOut">
              <a:rPr lang="es-ES_tradnl" smtClean="0"/>
              <a:t>23/1/24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4F4A1-660A-654A-95AB-831F73582E5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1030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41370-16D2-4AA0-A05B-C3DE26D3475E}" type="datetimeFigureOut">
              <a:rPr lang="es-MX" smtClean="0"/>
              <a:t>23/01/24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69DE-4E0A-43F5-8AC7-008695F23A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962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41370-16D2-4AA0-A05B-C3DE26D3475E}" type="datetimeFigureOut">
              <a:rPr lang="es-MX" smtClean="0"/>
              <a:t>23/01/24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69DE-4E0A-43F5-8AC7-008695F23A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16448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41370-16D2-4AA0-A05B-C3DE26D3475E}" type="datetimeFigureOut">
              <a:rPr lang="es-MX" smtClean="0"/>
              <a:t>23/01/24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69DE-4E0A-43F5-8AC7-008695F23A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2220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41370-16D2-4AA0-A05B-C3DE26D3475E}" type="datetimeFigureOut">
              <a:rPr lang="es-MX" smtClean="0"/>
              <a:t>23/01/24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69DE-4E0A-43F5-8AC7-008695F23A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44044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41370-16D2-4AA0-A05B-C3DE26D3475E}" type="datetimeFigureOut">
              <a:rPr lang="es-MX" smtClean="0"/>
              <a:t>23/01/24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69DE-4E0A-43F5-8AC7-008695F23A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21583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41370-16D2-4AA0-A05B-C3DE26D3475E}" type="datetimeFigureOut">
              <a:rPr lang="es-MX" smtClean="0"/>
              <a:t>23/01/24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69DE-4E0A-43F5-8AC7-008695F23A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911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41370-16D2-4AA0-A05B-C3DE26D3475E}" type="datetimeFigureOut">
              <a:rPr lang="es-MX" smtClean="0"/>
              <a:t>23/01/24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69DE-4E0A-43F5-8AC7-008695F23A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89889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41370-16D2-4AA0-A05B-C3DE26D3475E}" type="datetimeFigureOut">
              <a:rPr lang="es-MX" smtClean="0"/>
              <a:t>23/01/24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69DE-4E0A-43F5-8AC7-008695F23A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3795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41370-16D2-4AA0-A05B-C3DE26D3475E}" type="datetimeFigureOut">
              <a:rPr lang="es-MX" smtClean="0"/>
              <a:t>23/01/24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69DE-4E0A-43F5-8AC7-008695F23A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781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41370-16D2-4AA0-A05B-C3DE26D3475E}" type="datetimeFigureOut">
              <a:rPr lang="es-MX" smtClean="0"/>
              <a:t>23/01/24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69DE-4E0A-43F5-8AC7-008695F23A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3003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41370-16D2-4AA0-A05B-C3DE26D3475E}" type="datetimeFigureOut">
              <a:rPr lang="es-MX" smtClean="0"/>
              <a:t>23/01/24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69DE-4E0A-43F5-8AC7-008695F23A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116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41370-16D2-4AA0-A05B-C3DE26D3475E}" type="datetimeFigureOut">
              <a:rPr lang="es-MX" smtClean="0"/>
              <a:t>23/01/24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369DE-4E0A-43F5-8AC7-008695F23A3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67474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" y="3259"/>
            <a:ext cx="12192000" cy="68580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0CB6B0C-FFE6-DAF0-F4EF-B3B73F6E0ED1}"/>
              </a:ext>
            </a:extLst>
          </p:cNvPr>
          <p:cNvSpPr txBox="1"/>
          <p:nvPr/>
        </p:nvSpPr>
        <p:spPr>
          <a:xfrm>
            <a:off x="2032680" y="667887"/>
            <a:ext cx="81266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3200" b="1">
                <a:solidFill>
                  <a:srgbClr val="009FE3"/>
                </a:solidFill>
              </a:rPr>
              <a:t>INSTITUTO DE CIENCIAS Y ESTUDIOS SUPERIORES DE TAMAULIPAS, A.C.</a:t>
            </a:r>
            <a:endParaRPr lang="es-MX" sz="3200" b="1">
              <a:solidFill>
                <a:srgbClr val="009FE3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3690726" y="4523879"/>
            <a:ext cx="481053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3200" b="1" dirty="0">
                <a:solidFill>
                  <a:srgbClr val="002060"/>
                </a:solidFill>
                <a:cs typeface="Calibri"/>
              </a:rPr>
              <a:t>(===)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627161" y="6167149"/>
            <a:ext cx="4810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>
                <a:solidFill>
                  <a:srgbClr val="00B0F0"/>
                </a:solidFill>
              </a:rPr>
              <a:t>30 de marzo 2023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81" y="210379"/>
            <a:ext cx="1139770" cy="2294283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2406614" y="5239496"/>
            <a:ext cx="609465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2000" b="1" dirty="0">
                <a:solidFill>
                  <a:srgbClr val="002060"/>
                </a:solidFill>
                <a:cs typeface="Calibri"/>
              </a:rPr>
              <a:t>(===)</a:t>
            </a:r>
            <a:endParaRPr lang="es-ES_tradnl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482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654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9089" y="308682"/>
            <a:ext cx="9670774" cy="787814"/>
          </a:xfrm>
        </p:spPr>
        <p:txBody>
          <a:bodyPr>
            <a:normAutofit/>
          </a:bodyPr>
          <a:lstStyle/>
          <a:p>
            <a:r>
              <a:rPr lang="es-ES_tradnl" sz="4000" b="1">
                <a:solidFill>
                  <a:srgbClr val="002060"/>
                </a:solidFill>
                <a:cs typeface="Calibri Light"/>
              </a:rPr>
              <a:t>REGISTRO DE PATENTE</a:t>
            </a:r>
            <a:endParaRPr lang="es-ES"/>
          </a:p>
        </p:txBody>
      </p:sp>
      <p:pic>
        <p:nvPicPr>
          <p:cNvPr id="5" name="Imagen 5" descr="Tabla&#10;&#10;Descripción generada automáticamente">
            <a:extLst>
              <a:ext uri="{FF2B5EF4-FFF2-40B4-BE49-F238E27FC236}">
                <a16:creationId xmlns:a16="http://schemas.microsoft.com/office/drawing/2014/main" id="{A01C6E10-D04A-42E1-6332-E7454C4F0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3166" y="608555"/>
            <a:ext cx="4413336" cy="5901847"/>
          </a:xfrm>
          <a:prstGeom prst="rect">
            <a:avLst/>
          </a:prstGeom>
        </p:spPr>
      </p:pic>
      <p:pic>
        <p:nvPicPr>
          <p:cNvPr id="6" name="Imagen 6" descr="Logotipo&#10;&#10;Descripción generada automáticamente">
            <a:extLst>
              <a:ext uri="{FF2B5EF4-FFF2-40B4-BE49-F238E27FC236}">
                <a16:creationId xmlns:a16="http://schemas.microsoft.com/office/drawing/2014/main" id="{F809C037-9805-54C3-8529-7C5839E866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907" y="1145562"/>
            <a:ext cx="4486405" cy="2009478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BDB8FB14-1F44-A7EE-9F41-2B6E1E70F7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264" t="6923" r="5785" b="16923"/>
          <a:stretch/>
        </p:blipFill>
        <p:spPr>
          <a:xfrm>
            <a:off x="3448769" y="5114745"/>
            <a:ext cx="1485980" cy="141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571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654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644" y="280459"/>
            <a:ext cx="9670774" cy="787814"/>
          </a:xfrm>
        </p:spPr>
        <p:txBody>
          <a:bodyPr>
            <a:normAutofit/>
          </a:bodyPr>
          <a:lstStyle/>
          <a:p>
            <a:r>
              <a:rPr lang="es-ES_tradnl" sz="4000" b="1">
                <a:solidFill>
                  <a:srgbClr val="002060"/>
                </a:solidFill>
                <a:cs typeface="Calibri Light"/>
              </a:rPr>
              <a:t>ESTUDIO TECNICO 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9380351" y="1364974"/>
            <a:ext cx="240083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ES_tradnl" sz="1800" b="1" dirty="0">
                <a:solidFill>
                  <a:srgbClr val="002060"/>
                </a:solidFill>
                <a:cs typeface="Calibri"/>
              </a:rPr>
              <a:t>(===)</a:t>
            </a:r>
            <a:endParaRPr lang="es-ES_tradnl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4533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654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9089" y="125237"/>
            <a:ext cx="9670774" cy="787814"/>
          </a:xfrm>
        </p:spPr>
        <p:txBody>
          <a:bodyPr>
            <a:normAutofit/>
          </a:bodyPr>
          <a:lstStyle/>
          <a:p>
            <a:r>
              <a:rPr lang="es-ES_tradnl" sz="4000" b="1">
                <a:solidFill>
                  <a:srgbClr val="002060"/>
                </a:solidFill>
                <a:cs typeface="Calibri Light"/>
              </a:rPr>
              <a:t>ESTUDIO TECNICO </a:t>
            </a:r>
          </a:p>
        </p:txBody>
      </p:sp>
    </p:spTree>
    <p:extLst>
      <p:ext uri="{BB962C8B-B14F-4D97-AF65-F5344CB8AC3E}">
        <p14:creationId xmlns:p14="http://schemas.microsoft.com/office/powerpoint/2010/main" val="2585478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654"/>
          </a:xfrm>
        </p:spPr>
      </p:pic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D75151C7-5EB2-50EA-15AB-B8A5443140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8290785"/>
              </p:ext>
            </p:extLst>
          </p:nvPr>
        </p:nvGraphicFramePr>
        <p:xfrm>
          <a:off x="138897" y="0"/>
          <a:ext cx="10104698" cy="6528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Hoja de cálculo" r:id="rId3" imgW="14224000" imgH="9423400" progId="Excel.Sheet.12">
                  <p:embed/>
                </p:oleObj>
              </mc:Choice>
              <mc:Fallback>
                <p:oleObj name="Hoja de cálculo" r:id="rId3" imgW="14224000" imgH="94234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8897" y="0"/>
                        <a:ext cx="10104698" cy="65281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46066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654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670774" cy="787814"/>
          </a:xfrm>
        </p:spPr>
        <p:txBody>
          <a:bodyPr>
            <a:normAutofit/>
          </a:bodyPr>
          <a:lstStyle/>
          <a:p>
            <a:r>
              <a:rPr lang="es-ES_tradnl" sz="4000" b="1">
                <a:solidFill>
                  <a:srgbClr val="002060"/>
                </a:solidFill>
                <a:cs typeface="Calibri Light"/>
              </a:rPr>
              <a:t>CONCLUSION 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898366F-CC4F-82AB-7860-D9F9D9C83F3B}"/>
              </a:ext>
            </a:extLst>
          </p:cNvPr>
          <p:cNvSpPr txBox="1"/>
          <p:nvPr/>
        </p:nvSpPr>
        <p:spPr>
          <a:xfrm>
            <a:off x="1222183" y="1551796"/>
            <a:ext cx="943585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_tradnl" sz="2000" b="1" dirty="0">
                <a:solidFill>
                  <a:srgbClr val="002060"/>
                </a:solidFill>
                <a:cs typeface="Calibri"/>
              </a:rPr>
              <a:t>(===)</a:t>
            </a:r>
            <a:endParaRPr lang="es-MX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7578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0CB6B0C-FFE6-DAF0-F4EF-B3B73F6E0ED1}"/>
              </a:ext>
            </a:extLst>
          </p:cNvPr>
          <p:cNvSpPr txBox="1"/>
          <p:nvPr/>
        </p:nvSpPr>
        <p:spPr>
          <a:xfrm>
            <a:off x="2032680" y="667887"/>
            <a:ext cx="81266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3200" b="1">
                <a:solidFill>
                  <a:srgbClr val="009FE3"/>
                </a:solidFill>
              </a:rPr>
              <a:t>INSTITUTO DE CIENCIAS Y ESTUDIOS SUPERIORES DE TAMAULIPAS, A.C.</a:t>
            </a:r>
            <a:endParaRPr lang="es-MX" sz="3200" b="1">
              <a:solidFill>
                <a:srgbClr val="009FE3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3296470" y="4908192"/>
            <a:ext cx="5599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>
                <a:solidFill>
                  <a:srgbClr val="002060"/>
                </a:solidFill>
              </a:rPr>
              <a:t>GRACIAS POR LA ATENCIÓN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627161" y="6167149"/>
            <a:ext cx="4810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>
                <a:solidFill>
                  <a:srgbClr val="00B0F0"/>
                </a:solidFill>
              </a:rPr>
              <a:t>30 de marzo 2023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81" y="210379"/>
            <a:ext cx="1139770" cy="229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56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6" y="-2776"/>
            <a:ext cx="12192000" cy="6857654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670774" cy="787814"/>
          </a:xfrm>
        </p:spPr>
        <p:txBody>
          <a:bodyPr>
            <a:normAutofit/>
          </a:bodyPr>
          <a:lstStyle/>
          <a:p>
            <a:r>
              <a:rPr lang="es-ES_tradnl" sz="4000" b="1">
                <a:solidFill>
                  <a:srgbClr val="002060"/>
                </a:solidFill>
                <a:cs typeface="Calibri Light"/>
              </a:rPr>
              <a:t>TAMPIHELP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949712" y="1402145"/>
            <a:ext cx="9670774" cy="31393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b="1" dirty="0">
                <a:solidFill>
                  <a:srgbClr val="002060"/>
                </a:solidFill>
              </a:rPr>
              <a:t>INTEGRANTES </a:t>
            </a:r>
            <a:endParaRPr lang="es-ES_tradnl" b="1" dirty="0">
              <a:solidFill>
                <a:srgbClr val="002060"/>
              </a:solidFill>
              <a:cs typeface="Calibri" panose="020F0502020204030204"/>
            </a:endParaRPr>
          </a:p>
          <a:p>
            <a:pPr algn="ctr"/>
            <a:r>
              <a:rPr lang="es-ES_tradnl" sz="1800" b="1" dirty="0">
                <a:solidFill>
                  <a:srgbClr val="002060"/>
                </a:solidFill>
                <a:cs typeface="Calibri"/>
              </a:rPr>
              <a:t>(===)</a:t>
            </a:r>
            <a:endParaRPr lang="es-ES_tradnl" dirty="0">
              <a:solidFill>
                <a:srgbClr val="002060"/>
              </a:solidFill>
              <a:cs typeface="Calibri"/>
            </a:endParaRPr>
          </a:p>
          <a:p>
            <a:pPr algn="ctr"/>
            <a:r>
              <a:rPr lang="es-ES_tradnl" b="1" dirty="0">
                <a:solidFill>
                  <a:srgbClr val="002060"/>
                </a:solidFill>
                <a:cs typeface="Calibri"/>
              </a:rPr>
              <a:t>ASESOR</a:t>
            </a:r>
          </a:p>
          <a:p>
            <a:pPr algn="ctr"/>
            <a:endParaRPr lang="es-ES_tradnl" b="1" dirty="0"/>
          </a:p>
          <a:p>
            <a:pPr algn="ctr"/>
            <a:r>
              <a:rPr lang="es-ES_tradnl" dirty="0">
                <a:solidFill>
                  <a:srgbClr val="002060"/>
                </a:solidFill>
                <a:cs typeface="Calibri"/>
              </a:rPr>
              <a:t>MSI  Lic. Marco Antonio Iván </a:t>
            </a:r>
            <a:r>
              <a:rPr lang="es-ES_tradnl" dirty="0" err="1">
                <a:solidFill>
                  <a:srgbClr val="002060"/>
                </a:solidFill>
                <a:cs typeface="Calibri"/>
              </a:rPr>
              <a:t>Gudini</a:t>
            </a:r>
            <a:r>
              <a:rPr lang="es-ES_tradnl" dirty="0">
                <a:solidFill>
                  <a:srgbClr val="002060"/>
                </a:solidFill>
                <a:cs typeface="Calibri"/>
              </a:rPr>
              <a:t> Velázquez </a:t>
            </a:r>
          </a:p>
          <a:p>
            <a:pPr algn="ctr"/>
            <a:endParaRPr lang="es-ES_tradnl" dirty="0">
              <a:solidFill>
                <a:srgbClr val="002060"/>
              </a:solidFill>
              <a:cs typeface="Calibri"/>
            </a:endParaRPr>
          </a:p>
          <a:p>
            <a:pPr algn="ctr"/>
            <a:r>
              <a:rPr lang="es-ES_tradnl" b="1" dirty="0">
                <a:solidFill>
                  <a:srgbClr val="002060"/>
                </a:solidFill>
                <a:cs typeface="Calibri"/>
              </a:rPr>
              <a:t>CARRERA </a:t>
            </a:r>
            <a:endParaRPr lang="es-ES_tradnl" b="1" dirty="0"/>
          </a:p>
          <a:p>
            <a:pPr algn="ctr"/>
            <a:r>
              <a:rPr lang="es-ES_tradnl" dirty="0">
                <a:solidFill>
                  <a:srgbClr val="002060"/>
                </a:solidFill>
                <a:cs typeface="Calibri"/>
              </a:rPr>
              <a:t>Técnico Analista Programador </a:t>
            </a:r>
          </a:p>
          <a:p>
            <a:pPr algn="ctr"/>
            <a:r>
              <a:rPr lang="es-ES_tradnl" dirty="0">
                <a:solidFill>
                  <a:srgbClr val="002060"/>
                </a:solidFill>
                <a:cs typeface="Calibri"/>
              </a:rPr>
              <a:t>6C</a:t>
            </a:r>
          </a:p>
          <a:p>
            <a:pPr algn="just"/>
            <a:endParaRPr lang="es-ES_tradnl" dirty="0">
              <a:solidFill>
                <a:srgbClr val="002060"/>
              </a:solidFill>
              <a:cs typeface="Calibri"/>
            </a:endParaRPr>
          </a:p>
          <a:p>
            <a:pPr algn="just"/>
            <a:endParaRPr lang="es-ES_tradnl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3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2681F21E-656F-1DD9-F55D-A6B1D3C43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967" y="1312696"/>
            <a:ext cx="1428750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738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654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670774" cy="787814"/>
          </a:xfrm>
        </p:spPr>
        <p:txBody>
          <a:bodyPr>
            <a:normAutofit/>
          </a:bodyPr>
          <a:lstStyle/>
          <a:p>
            <a:r>
              <a:rPr lang="es-ES_tradnl" sz="4000" b="1">
                <a:solidFill>
                  <a:srgbClr val="002060"/>
                </a:solidFill>
              </a:rPr>
              <a:t>TAMPIHELP IDEA DEL NEGOCIO  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80307" y="1256117"/>
            <a:ext cx="7060293" cy="6155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MX" sz="1600" dirty="0">
                <a:ea typeface="+mn-lt"/>
                <a:cs typeface="+mn-lt"/>
              </a:rPr>
              <a:t> </a:t>
            </a:r>
            <a:r>
              <a:rPr lang="es-ES_tradnl" sz="1600" b="1" dirty="0">
                <a:solidFill>
                  <a:srgbClr val="002060"/>
                </a:solidFill>
                <a:cs typeface="Calibri"/>
              </a:rPr>
              <a:t> (===)</a:t>
            </a:r>
            <a:endParaRPr lang="es-MX" sz="1600" dirty="0">
              <a:ea typeface="+mn-lt"/>
              <a:cs typeface="+mn-lt"/>
            </a:endParaRPr>
          </a:p>
          <a:p>
            <a:pPr algn="just"/>
            <a:endParaRPr lang="es-ES_tradnl" dirty="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3" name="tampihelp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28322" y="2062197"/>
            <a:ext cx="4621874" cy="259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045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654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577" y="206975"/>
            <a:ext cx="9296963" cy="629664"/>
          </a:xfrm>
        </p:spPr>
        <p:txBody>
          <a:bodyPr>
            <a:normAutofit fontScale="90000"/>
          </a:bodyPr>
          <a:lstStyle/>
          <a:p>
            <a:r>
              <a:rPr lang="es-ES_tradnl" sz="4000" b="1" dirty="0">
                <a:solidFill>
                  <a:srgbClr val="002060"/>
                </a:solidFill>
                <a:cs typeface="Calibri"/>
              </a:rPr>
              <a:t>(===)</a:t>
            </a:r>
            <a:r>
              <a:rPr lang="es-ES_tradnl" sz="4000" b="1" dirty="0">
                <a:solidFill>
                  <a:srgbClr val="002060"/>
                </a:solidFill>
              </a:rPr>
              <a:t> IMAGEN DEL NEGOCIO  Y COLORES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5481E7E-0038-2B1A-ED86-E1FEC8229158}"/>
              </a:ext>
            </a:extLst>
          </p:cNvPr>
          <p:cNvSpPr txBox="1"/>
          <p:nvPr/>
        </p:nvSpPr>
        <p:spPr>
          <a:xfrm>
            <a:off x="459999" y="1809967"/>
            <a:ext cx="470120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ES_tradnl" sz="2400" dirty="0">
                <a:solidFill>
                  <a:srgbClr val="002060"/>
                </a:solidFill>
                <a:cs typeface="Calibri"/>
              </a:rPr>
              <a:t>LOGOTIPO  </a:t>
            </a:r>
          </a:p>
        </p:txBody>
      </p:sp>
    </p:spTree>
    <p:extLst>
      <p:ext uri="{BB962C8B-B14F-4D97-AF65-F5344CB8AC3E}">
        <p14:creationId xmlns:p14="http://schemas.microsoft.com/office/powerpoint/2010/main" val="1218876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654"/>
          </a:xfr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5481E7E-0038-2B1A-ED86-E1FEC8229158}"/>
              </a:ext>
            </a:extLst>
          </p:cNvPr>
          <p:cNvSpPr txBox="1"/>
          <p:nvPr/>
        </p:nvSpPr>
        <p:spPr>
          <a:xfrm>
            <a:off x="375332" y="1739411"/>
            <a:ext cx="470120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ES" sz="2400">
                <a:cs typeface="Calibri"/>
              </a:rPr>
              <a:t>ESLOGAN 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8551A16-D02C-C661-1057-C42B77CA77AA}"/>
              </a:ext>
            </a:extLst>
          </p:cNvPr>
          <p:cNvSpPr txBox="1">
            <a:spLocks/>
          </p:cNvSpPr>
          <p:nvPr/>
        </p:nvSpPr>
        <p:spPr>
          <a:xfrm>
            <a:off x="90577" y="206975"/>
            <a:ext cx="9296963" cy="629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000" b="1" dirty="0">
                <a:solidFill>
                  <a:srgbClr val="002060"/>
                </a:solidFill>
                <a:cs typeface="Calibri"/>
              </a:rPr>
              <a:t>(===)</a:t>
            </a:r>
            <a:r>
              <a:rPr lang="es-ES_tradnl" sz="4000" b="1" dirty="0">
                <a:solidFill>
                  <a:srgbClr val="002060"/>
                </a:solidFill>
              </a:rPr>
              <a:t> IMAGEN DEL NEGOCIO </a:t>
            </a:r>
          </a:p>
        </p:txBody>
      </p:sp>
    </p:spTree>
    <p:extLst>
      <p:ext uri="{BB962C8B-B14F-4D97-AF65-F5344CB8AC3E}">
        <p14:creationId xmlns:p14="http://schemas.microsoft.com/office/powerpoint/2010/main" val="61644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654"/>
          </a:xfrm>
        </p:spPr>
      </p:pic>
      <p:pic>
        <p:nvPicPr>
          <p:cNvPr id="3" name="Imagen 7" descr="Interfaz de usuario gráfica, Texto, Aplicación, Chat o mensaje de texto&#10;&#10;Descripción generada automáticamente">
            <a:extLst>
              <a:ext uri="{FF2B5EF4-FFF2-40B4-BE49-F238E27FC236}">
                <a16:creationId xmlns:a16="http://schemas.microsoft.com/office/drawing/2014/main" id="{B1FCC1EE-0E89-5359-DD45-6B91865079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8177" b="-159"/>
          <a:stretch/>
        </p:blipFill>
        <p:spPr>
          <a:xfrm>
            <a:off x="4914721" y="318959"/>
            <a:ext cx="3105974" cy="6204831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D27E498F-EE54-2D42-FA88-DDDDD68F9862}"/>
              </a:ext>
            </a:extLst>
          </p:cNvPr>
          <p:cNvSpPr txBox="1">
            <a:spLocks/>
          </p:cNvSpPr>
          <p:nvPr/>
        </p:nvSpPr>
        <p:spPr>
          <a:xfrm>
            <a:off x="4313" y="5692"/>
            <a:ext cx="9296963" cy="629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000" b="1" dirty="0">
                <a:solidFill>
                  <a:srgbClr val="002060"/>
                </a:solidFill>
                <a:cs typeface="Calibri"/>
              </a:rPr>
              <a:t>(===) </a:t>
            </a:r>
            <a:r>
              <a:rPr lang="es-ES_tradnl" sz="4000" b="1" dirty="0">
                <a:solidFill>
                  <a:srgbClr val="002060"/>
                </a:solidFill>
              </a:rPr>
              <a:t>  PROTOTIPO </a:t>
            </a:r>
          </a:p>
        </p:txBody>
      </p:sp>
    </p:spTree>
    <p:extLst>
      <p:ext uri="{BB962C8B-B14F-4D97-AF65-F5344CB8AC3E}">
        <p14:creationId xmlns:p14="http://schemas.microsoft.com/office/powerpoint/2010/main" val="1837002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654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670774" cy="787814"/>
          </a:xfrm>
        </p:spPr>
        <p:txBody>
          <a:bodyPr>
            <a:normAutofit/>
          </a:bodyPr>
          <a:lstStyle/>
          <a:p>
            <a:r>
              <a:rPr lang="es-ES_tradnl" sz="4000" b="1">
                <a:solidFill>
                  <a:srgbClr val="002060"/>
                </a:solidFill>
                <a:cs typeface="Calibri Light"/>
              </a:rPr>
              <a:t>FILOSOFIA EMPRESIARIAL 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98224" y="1501045"/>
            <a:ext cx="470120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ES_tradnl" b="1" dirty="0">
                <a:solidFill>
                  <a:srgbClr val="002060"/>
                </a:solidFill>
                <a:cs typeface="Calibri"/>
              </a:rPr>
              <a:t>MISION </a:t>
            </a:r>
          </a:p>
          <a:p>
            <a:pPr algn="just"/>
            <a:r>
              <a:rPr lang="es-MX" dirty="0">
                <a:ea typeface="+mn-lt"/>
                <a:cs typeface="+mn-lt"/>
              </a:rPr>
              <a:t> </a:t>
            </a:r>
            <a:r>
              <a:rPr lang="es-ES_tradnl" sz="1800" b="1" dirty="0">
                <a:solidFill>
                  <a:srgbClr val="002060"/>
                </a:solidFill>
                <a:cs typeface="Calibri"/>
              </a:rPr>
              <a:t> (===)</a:t>
            </a:r>
            <a:endParaRPr lang="es-ES_tradnl" dirty="0">
              <a:solidFill>
                <a:srgbClr val="002060"/>
              </a:solidFill>
              <a:cs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FB74975-1794-CF5B-5315-3F1A60BE297B}"/>
              </a:ext>
            </a:extLst>
          </p:cNvPr>
          <p:cNvSpPr txBox="1"/>
          <p:nvPr/>
        </p:nvSpPr>
        <p:spPr>
          <a:xfrm>
            <a:off x="6233507" y="1716704"/>
            <a:ext cx="470120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ES_tradnl" b="1" dirty="0">
                <a:solidFill>
                  <a:srgbClr val="002060"/>
                </a:solidFill>
                <a:cs typeface="Calibri"/>
              </a:rPr>
              <a:t>VISION </a:t>
            </a:r>
          </a:p>
          <a:p>
            <a:r>
              <a:rPr lang="es-ES_tradnl" sz="1800" b="1" dirty="0">
                <a:solidFill>
                  <a:srgbClr val="002060"/>
                </a:solidFill>
                <a:cs typeface="Calibri"/>
              </a:rPr>
              <a:t>(===)</a:t>
            </a:r>
            <a:endParaRPr lang="es-ES_tradnl" dirty="0">
              <a:solidFill>
                <a:srgbClr val="00206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3471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654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670774" cy="787814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002060"/>
                </a:solidFill>
                <a:cs typeface="Calibri"/>
              </a:rPr>
              <a:t>(===)</a:t>
            </a:r>
            <a:r>
              <a:rPr lang="es-ES_tradnl" sz="4000" b="1" dirty="0">
                <a:solidFill>
                  <a:srgbClr val="002060"/>
                </a:solidFill>
                <a:cs typeface="Calibri Light"/>
              </a:rPr>
              <a:t> FILOSOFIA EMPRESIARIAL 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23771" y="1342894"/>
            <a:ext cx="9704529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ES" b="1" dirty="0">
                <a:solidFill>
                  <a:srgbClr val="002060"/>
                </a:solidFill>
                <a:cs typeface="Calibri"/>
              </a:rPr>
              <a:t>VALORES</a:t>
            </a:r>
          </a:p>
          <a:p>
            <a:endParaRPr lang="es-ES" dirty="0">
              <a:ea typeface="+mn-lt"/>
              <a:cs typeface="+mn-lt"/>
            </a:endParaRPr>
          </a:p>
          <a:p>
            <a:pPr algn="just"/>
            <a:endParaRPr lang="es-E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5870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654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670774" cy="787814"/>
          </a:xfrm>
        </p:spPr>
        <p:txBody>
          <a:bodyPr>
            <a:normAutofit/>
          </a:bodyPr>
          <a:lstStyle/>
          <a:p>
            <a:r>
              <a:rPr lang="es-ES_tradnl" sz="4000" b="1">
                <a:solidFill>
                  <a:srgbClr val="002060"/>
                </a:solidFill>
                <a:cs typeface="Calibri Light"/>
              </a:rPr>
              <a:t>Acta constitutiva</a:t>
            </a:r>
          </a:p>
        </p:txBody>
      </p:sp>
      <p:pic>
        <p:nvPicPr>
          <p:cNvPr id="3" name="Imagen 5" descr="Texto, Carta&#10;&#10;Descripción generada automáticamente">
            <a:extLst>
              <a:ext uri="{FF2B5EF4-FFF2-40B4-BE49-F238E27FC236}">
                <a16:creationId xmlns:a16="http://schemas.microsoft.com/office/drawing/2014/main" id="{600E1728-E70F-F884-26CE-19F86272A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8750" y="87683"/>
            <a:ext cx="3776281" cy="6296416"/>
          </a:xfrm>
          <a:prstGeom prst="rect">
            <a:avLst/>
          </a:prstGeom>
        </p:spPr>
      </p:pic>
      <p:pic>
        <p:nvPicPr>
          <p:cNvPr id="8" name="Imagen 8" descr="Texto, Carta&#10;&#10;Descripción generada automáticamente">
            <a:extLst>
              <a:ext uri="{FF2B5EF4-FFF2-40B4-BE49-F238E27FC236}">
                <a16:creationId xmlns:a16="http://schemas.microsoft.com/office/drawing/2014/main" id="{CF548311-12F0-7086-CA00-0FBA6E7B4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09" y="1425027"/>
            <a:ext cx="6101642" cy="25691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60239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F363F678D07704EA1899BCBAEF607FC" ma:contentTypeVersion="11" ma:contentTypeDescription="Crear nuevo documento." ma:contentTypeScope="" ma:versionID="a5e0e8224e138483c7c0277b6178171c">
  <xsd:schema xmlns:xsd="http://www.w3.org/2001/XMLSchema" xmlns:xs="http://www.w3.org/2001/XMLSchema" xmlns:p="http://schemas.microsoft.com/office/2006/metadata/properties" xmlns:ns2="f0d4c706-1ff6-4994-8618-16f8064d56b6" xmlns:ns3="460d7e93-6ed5-48ec-9b86-ccae8fd6c270" targetNamespace="http://schemas.microsoft.com/office/2006/metadata/properties" ma:root="true" ma:fieldsID="efc764b9922125eb46abcb4857c1c8bd" ns2:_="" ns3:_="">
    <xsd:import namespace="f0d4c706-1ff6-4994-8618-16f8064d56b6"/>
    <xsd:import namespace="460d7e93-6ed5-48ec-9b86-ccae8fd6c27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4c706-1ff6-4994-8618-16f8064d56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Etiquetas de imagen" ma:readOnly="false" ma:fieldId="{5cf76f15-5ced-4ddc-b409-7134ff3c332f}" ma:taxonomyMulti="true" ma:sspId="b75eab8e-b6d2-4fc1-a0c8-61ca155bf5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0d7e93-6ed5-48ec-9b86-ccae8fd6c27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7eea7891-5fdf-46ab-9761-c09ccf73c528}" ma:internalName="TaxCatchAll" ma:showField="CatchAllData" ma:web="460d7e93-6ed5-48ec-9b86-ccae8fd6c27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60d7e93-6ed5-48ec-9b86-ccae8fd6c270" xsi:nil="true"/>
    <lcf76f155ced4ddcb4097134ff3c332f xmlns="f0d4c706-1ff6-4994-8618-16f8064d56b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F186251-42C9-45D0-8C50-6EA325AE1C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d4c706-1ff6-4994-8618-16f8064d56b6"/>
    <ds:schemaRef ds:uri="460d7e93-6ed5-48ec-9b86-ccae8fd6c2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F5AE2E2-0D1C-4F46-963D-307FC36847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9D3B1C-2039-4B61-9245-14982D220CBF}">
  <ds:schemaRefs>
    <ds:schemaRef ds:uri="460d7e93-6ed5-48ec-9b86-ccae8fd6c270"/>
    <ds:schemaRef ds:uri="f0d4c706-1ff6-4994-8618-16f8064d56b6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</Words>
  <Application>Microsoft Macintosh PowerPoint</Application>
  <PresentationFormat>Panorámica</PresentationFormat>
  <Paragraphs>38</Paragraphs>
  <Slides>15</Slides>
  <Notes>0</Notes>
  <HiddenSlides>0</HiddenSlides>
  <MMClips>1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Tema de Office</vt:lpstr>
      <vt:lpstr>Hoja de cálculo</vt:lpstr>
      <vt:lpstr>Presentación de PowerPoint</vt:lpstr>
      <vt:lpstr>TAMPIHELP</vt:lpstr>
      <vt:lpstr>TAMPIHELP IDEA DEL NEGOCIO  </vt:lpstr>
      <vt:lpstr>(===) IMAGEN DEL NEGOCIO  Y COLORES</vt:lpstr>
      <vt:lpstr>Presentación de PowerPoint</vt:lpstr>
      <vt:lpstr>Presentación de PowerPoint</vt:lpstr>
      <vt:lpstr>FILOSOFIA EMPRESIARIAL </vt:lpstr>
      <vt:lpstr>(===) FILOSOFIA EMPRESIARIAL </vt:lpstr>
      <vt:lpstr>Acta constitutiva</vt:lpstr>
      <vt:lpstr>REGISTRO DE PATENTE</vt:lpstr>
      <vt:lpstr>ESTUDIO TECNICO </vt:lpstr>
      <vt:lpstr>ESTUDIO TECNICO </vt:lpstr>
      <vt:lpstr>Presentación de PowerPoint</vt:lpstr>
      <vt:lpstr>CONCLUSION 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Direccion Gral. Desarrollo Academico 22</dc:creator>
  <cp:keywords/>
  <dc:description/>
  <cp:lastModifiedBy>LIc. Marco Ivan Gudini</cp:lastModifiedBy>
  <cp:revision>2</cp:revision>
  <dcterms:created xsi:type="dcterms:W3CDTF">2022-06-29T23:15:47Z</dcterms:created>
  <dcterms:modified xsi:type="dcterms:W3CDTF">2024-01-23T20:47:01Z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0x0101000F363F678D07704EA1899BCBAEF607FC</vt:lpwstr>
  </property>
  <property fmtid="{D5CDD505-2E9C-101B-9397-08002B2CF9AE}" pid="3" name="MediaServiceImageTags">
    <vt:lpwstr/>
  </property>
</Properties>
</file>